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EE0486-94AA-46F1-89E7-00EBE7C8A2A2}" type="datetimeFigureOut">
              <a:rPr lang="en-US" smtClean="0"/>
              <a:t>6/6/2014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6FEDB8-1E74-4596-AE10-8C1BF356B8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EE0486-94AA-46F1-89E7-00EBE7C8A2A2}"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EE0486-94AA-46F1-89E7-00EBE7C8A2A2}"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EE0486-94AA-46F1-89E7-00EBE7C8A2A2}"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EE0486-94AA-46F1-89E7-00EBE7C8A2A2}"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6FEDB8-1E74-4596-AE10-8C1BF356B8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EE0486-94AA-46F1-89E7-00EBE7C8A2A2}"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EE0486-94AA-46F1-89E7-00EBE7C8A2A2}" type="datetimeFigureOut">
              <a:rPr lang="en-US" smtClean="0"/>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EE0486-94AA-46F1-89E7-00EBE7C8A2A2}" type="datetimeFigureOut">
              <a:rPr lang="en-US" smtClean="0"/>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EE0486-94AA-46F1-89E7-00EBE7C8A2A2}" type="datetimeFigureOut">
              <a:rPr lang="en-US" smtClean="0"/>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EE0486-94AA-46F1-89E7-00EBE7C8A2A2}"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6FEDB8-1E74-4596-AE10-8C1BF356B8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EE0486-94AA-46F1-89E7-00EBE7C8A2A2}"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6FEDB8-1E74-4596-AE10-8C1BF356B81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EE0486-94AA-46F1-89E7-00EBE7C8A2A2}" type="datetimeFigureOut">
              <a:rPr lang="en-US" smtClean="0"/>
              <a:t>6/6/2014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6FEDB8-1E74-4596-AE10-8C1BF356B81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epts.clackamas.edu/research/OtherOfInterest.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 Communications and Engagement Survey</a:t>
            </a:r>
            <a:endParaRPr lang="en-US" dirty="0"/>
          </a:p>
        </p:txBody>
      </p:sp>
      <p:sp>
        <p:nvSpPr>
          <p:cNvPr id="3" name="Subtitle 2"/>
          <p:cNvSpPr>
            <a:spLocks noGrp="1"/>
          </p:cNvSpPr>
          <p:nvPr>
            <p:ph type="subTitle" idx="1"/>
          </p:nvPr>
        </p:nvSpPr>
        <p:spPr/>
        <p:txBody>
          <a:bodyPr/>
          <a:lstStyle/>
          <a:p>
            <a:r>
              <a:rPr lang="en-US" dirty="0" smtClean="0"/>
              <a:t>Preliminary Findings</a:t>
            </a:r>
            <a:endParaRPr lang="en-US" dirty="0"/>
          </a:p>
        </p:txBody>
      </p:sp>
      <p:sp>
        <p:nvSpPr>
          <p:cNvPr id="4" name="TextBox 3"/>
          <p:cNvSpPr txBox="1"/>
          <p:nvPr/>
        </p:nvSpPr>
        <p:spPr>
          <a:xfrm>
            <a:off x="1295400" y="4572000"/>
            <a:ext cx="5867400" cy="1477328"/>
          </a:xfrm>
          <a:prstGeom prst="rect">
            <a:avLst/>
          </a:prstGeom>
          <a:noFill/>
        </p:spPr>
        <p:txBody>
          <a:bodyPr wrap="square" rtlCol="0">
            <a:spAutoFit/>
          </a:bodyPr>
          <a:lstStyle/>
          <a:p>
            <a:r>
              <a:rPr lang="en-US" dirty="0"/>
              <a:t>CCEA Task Force: Shelly Parini, BJ Nicoletti, Dave Arter, Tory Blackwell, Angie Sandercock, Marcia Casey, Jenelle Vader, Stephanie Schaefer, Bill Briare, Abe Fouhy, Phillip King, Suzy Isham, Janet Paulson, Carrie Loewen, Amanda Coffey, Kate Gray</a:t>
            </a:r>
          </a:p>
        </p:txBody>
      </p:sp>
    </p:spTree>
    <p:extLst>
      <p:ext uri="{BB962C8B-B14F-4D97-AF65-F5344CB8AC3E}">
        <p14:creationId xmlns:p14="http://schemas.microsoft.com/office/powerpoint/2010/main" val="405442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Process</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344" y="3364767"/>
            <a:ext cx="6651312" cy="153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74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Highlights	</a:t>
            </a:r>
            <a:endParaRPr lang="en-US" dirty="0"/>
          </a:p>
        </p:txBody>
      </p:sp>
      <p:sp>
        <p:nvSpPr>
          <p:cNvPr id="3" name="Content Placeholder 2"/>
          <p:cNvSpPr>
            <a:spLocks noGrp="1"/>
          </p:cNvSpPr>
          <p:nvPr>
            <p:ph idx="1"/>
          </p:nvPr>
        </p:nvSpPr>
        <p:spPr>
          <a:xfrm>
            <a:off x="457200" y="1600200"/>
            <a:ext cx="8229600" cy="4572000"/>
          </a:xfrm>
        </p:spPr>
        <p:txBody>
          <a:bodyPr>
            <a:normAutofit fontScale="92500"/>
          </a:bodyPr>
          <a:lstStyle/>
          <a:p>
            <a:r>
              <a:rPr lang="en-US" dirty="0" smtClean="0"/>
              <a:t>Asked 55 questions in 8 categories of engagement/culture – students, community, communication, collaboration, innovation, processes, campus, overall</a:t>
            </a:r>
          </a:p>
          <a:p>
            <a:r>
              <a:rPr lang="en-US" dirty="0" smtClean="0"/>
              <a:t>Good participation. 361. Good representation.</a:t>
            </a:r>
          </a:p>
          <a:p>
            <a:r>
              <a:rPr lang="en-US" dirty="0" smtClean="0"/>
              <a:t>Good analysis foundation. Team has rocked so far.</a:t>
            </a:r>
          </a:p>
          <a:p>
            <a:r>
              <a:rPr lang="en-US" dirty="0" smtClean="0"/>
              <a:t>Sharing the results with you. You and others are getting this summary and access to the detailed aggregate results. All posted here. </a:t>
            </a:r>
            <a:r>
              <a:rPr lang="en-US" dirty="0"/>
              <a:t>Couple pages handout. </a:t>
            </a:r>
            <a:endParaRPr lang="en-US" dirty="0" smtClean="0"/>
          </a:p>
          <a:p>
            <a:endParaRPr lang="en-US" dirty="0">
              <a:hlinkClick r:id="rId2"/>
            </a:endParaRPr>
          </a:p>
          <a:p>
            <a:pPr marL="0" indent="0">
              <a:buNone/>
            </a:pPr>
            <a:r>
              <a:rPr lang="en-US" dirty="0" smtClean="0">
                <a:hlinkClick r:id="rId2"/>
              </a:rPr>
              <a:t>http</a:t>
            </a:r>
            <a:r>
              <a:rPr lang="en-US" dirty="0">
                <a:hlinkClick r:id="rId2"/>
              </a:rPr>
              <a:t>://</a:t>
            </a:r>
            <a:r>
              <a:rPr lang="en-US" dirty="0" smtClean="0">
                <a:hlinkClick r:id="rId2"/>
              </a:rPr>
              <a:t>depts.clackamas.edu/research/OtherOfInterest.aspx</a:t>
            </a:r>
            <a:endParaRPr lang="en-US" dirty="0" smtClean="0"/>
          </a:p>
        </p:txBody>
      </p:sp>
    </p:spTree>
    <p:extLst>
      <p:ext uri="{BB962C8B-B14F-4D97-AF65-F5344CB8AC3E}">
        <p14:creationId xmlns:p14="http://schemas.microsoft.com/office/powerpoint/2010/main" val="658055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First, let me take a quick minute to walk you through the whole preliminary summary </a:t>
            </a:r>
            <a:r>
              <a:rPr lang="en-US" dirty="0" smtClean="0"/>
              <a:t>doc. </a:t>
            </a:r>
            <a:r>
              <a:rPr lang="en-US" dirty="0" smtClean="0"/>
              <a:t>It is helpfully layered for you to take in general findings to detail as you may wish.</a:t>
            </a:r>
          </a:p>
          <a:p>
            <a:r>
              <a:rPr lang="en-US" dirty="0" smtClean="0"/>
              <a:t>Many positives across the board. We can be proud of that.</a:t>
            </a:r>
          </a:p>
          <a:p>
            <a:r>
              <a:rPr lang="en-US" dirty="0" smtClean="0"/>
              <a:t>Yet, there clearly areas of hoped for improvement. The survey tool serves its purpose and points to which areas.</a:t>
            </a:r>
          </a:p>
          <a:p>
            <a:r>
              <a:rPr lang="en-US" dirty="0" smtClean="0"/>
              <a:t>Out of the 8 areas, there is interest in some improvement everywhere, of course. Two of the eight areas stand out – college processes for engaging, and engaging with innovation, trust and balance.</a:t>
            </a:r>
          </a:p>
          <a:p>
            <a:r>
              <a:rPr lang="en-US" dirty="0" smtClean="0"/>
              <a:t>Now , take a minute to look at the two page handout you received. Let’s take </a:t>
            </a:r>
            <a:r>
              <a:rPr lang="en-US" i="1" dirty="0" smtClean="0"/>
              <a:t>a few minutes </a:t>
            </a:r>
            <a:r>
              <a:rPr lang="en-US" dirty="0" smtClean="0"/>
              <a:t>to think about and share some about what jumps out to you. We’ll be able to do more of this down the road.</a:t>
            </a:r>
            <a:endParaRPr lang="en-US" dirty="0"/>
          </a:p>
        </p:txBody>
      </p:sp>
    </p:spTree>
    <p:extLst>
      <p:ext uri="{BB962C8B-B14F-4D97-AF65-F5344CB8AC3E}">
        <p14:creationId xmlns:p14="http://schemas.microsoft.com/office/powerpoint/2010/main" val="51345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Spring 2014</a:t>
            </a:r>
          </a:p>
          <a:p>
            <a:pPr marL="0" indent="0">
              <a:buNone/>
            </a:pPr>
            <a:r>
              <a:rPr lang="en-US" dirty="0" smtClean="0"/>
              <a:t>•Reporting </a:t>
            </a:r>
            <a:r>
              <a:rPr lang="en-US" dirty="0"/>
              <a:t>to Presidents’ Council and gathering feedback.</a:t>
            </a:r>
          </a:p>
          <a:p>
            <a:pPr marL="0" indent="0">
              <a:buNone/>
            </a:pPr>
            <a:r>
              <a:rPr lang="en-US" dirty="0" smtClean="0"/>
              <a:t>•Distributing </a:t>
            </a:r>
            <a:r>
              <a:rPr lang="en-US" dirty="0"/>
              <a:t>results to CCC community.</a:t>
            </a:r>
          </a:p>
          <a:p>
            <a:pPr marL="0" indent="0">
              <a:buNone/>
            </a:pPr>
            <a:r>
              <a:rPr lang="en-US" dirty="0" smtClean="0"/>
              <a:t>•Reporting </a:t>
            </a:r>
            <a:r>
              <a:rPr lang="en-US" dirty="0"/>
              <a:t>to College Council and gathering feedback.</a:t>
            </a:r>
          </a:p>
          <a:p>
            <a:pPr marL="0" indent="0">
              <a:buNone/>
            </a:pPr>
            <a:r>
              <a:rPr lang="en-US" dirty="0" smtClean="0"/>
              <a:t>•Task </a:t>
            </a:r>
            <a:r>
              <a:rPr lang="en-US" dirty="0"/>
              <a:t>force continues to analyze all data gathered. </a:t>
            </a:r>
          </a:p>
          <a:p>
            <a:endParaRPr lang="en-US" dirty="0"/>
          </a:p>
          <a:p>
            <a:pPr marL="0" indent="0">
              <a:buNone/>
            </a:pPr>
            <a:r>
              <a:rPr lang="en-US" dirty="0"/>
              <a:t>Fall 2014</a:t>
            </a:r>
          </a:p>
          <a:p>
            <a:pPr marL="0" indent="0">
              <a:buNone/>
            </a:pPr>
            <a:r>
              <a:rPr lang="en-US" dirty="0" smtClean="0"/>
              <a:t>•Two </a:t>
            </a:r>
            <a:r>
              <a:rPr lang="en-US" dirty="0"/>
              <a:t>sessions during In-service offered to dig into data about community and students.</a:t>
            </a:r>
          </a:p>
          <a:p>
            <a:pPr marL="0" indent="0">
              <a:buNone/>
            </a:pPr>
            <a:r>
              <a:rPr lang="en-US" dirty="0" smtClean="0"/>
              <a:t>•Focus </a:t>
            </a:r>
            <a:r>
              <a:rPr lang="en-US" dirty="0"/>
              <a:t>groups formed and meeting to discuss what actions on the findings are possible.</a:t>
            </a:r>
          </a:p>
          <a:p>
            <a:endParaRPr lang="en-US" dirty="0"/>
          </a:p>
        </p:txBody>
      </p:sp>
    </p:spTree>
    <p:extLst>
      <p:ext uri="{BB962C8B-B14F-4D97-AF65-F5344CB8AC3E}">
        <p14:creationId xmlns:p14="http://schemas.microsoft.com/office/powerpoint/2010/main" val="121221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 You Personally Can </a:t>
            </a:r>
            <a:r>
              <a:rPr lang="en-US" dirty="0" smtClean="0"/>
              <a:t>Take </a:t>
            </a:r>
            <a:r>
              <a:rPr lang="en-US" sz="2700" dirty="0" smtClean="0"/>
              <a:t>(aka – the </a:t>
            </a:r>
            <a:r>
              <a:rPr lang="en-US" sz="2700" dirty="0" smtClean="0"/>
              <a:t>famous </a:t>
            </a:r>
            <a:r>
              <a:rPr lang="en-US" sz="2700" dirty="0" smtClean="0"/>
              <a:t>“keep this in, take this out” comments)</a:t>
            </a:r>
            <a:endParaRPr lang="en-US" sz="27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t>
            </a:r>
            <a:r>
              <a:rPr lang="en-US" dirty="0" smtClean="0"/>
              <a:t>Summer </a:t>
            </a:r>
            <a:r>
              <a:rPr lang="en-US" dirty="0"/>
              <a:t>and Fall, participate in and encourage others in your immediate work area to </a:t>
            </a:r>
            <a:r>
              <a:rPr lang="en-US" u="sng" dirty="0"/>
              <a:t>sponsor a presentation </a:t>
            </a:r>
            <a:r>
              <a:rPr lang="en-US" dirty="0"/>
              <a:t>of the findings to those in their area.</a:t>
            </a:r>
          </a:p>
          <a:p>
            <a:pPr marL="0" indent="0">
              <a:buNone/>
            </a:pPr>
            <a:r>
              <a:rPr lang="en-US" dirty="0" smtClean="0"/>
              <a:t>•Summer </a:t>
            </a:r>
            <a:r>
              <a:rPr lang="en-US" dirty="0"/>
              <a:t>and Fall, personally consider ways to adopt items from the CCEA process for improvement to integrate with your area's </a:t>
            </a:r>
            <a:r>
              <a:rPr lang="en-US" dirty="0" smtClean="0"/>
              <a:t>work.  (IR example)</a:t>
            </a:r>
          </a:p>
          <a:p>
            <a:pPr marL="0" indent="0">
              <a:buNone/>
            </a:pPr>
            <a:r>
              <a:rPr lang="en-US" dirty="0" smtClean="0"/>
              <a:t>•Consider </a:t>
            </a:r>
            <a:r>
              <a:rPr lang="en-US" dirty="0" err="1" smtClean="0"/>
              <a:t>participatin</a:t>
            </a:r>
            <a:r>
              <a:rPr lang="en-US" dirty="0" smtClean="0"/>
              <a:t> g in and encouraging </a:t>
            </a:r>
            <a:r>
              <a:rPr lang="en-US" dirty="0"/>
              <a:t>others in your immediate work area to participate in Fall focus group discussions to identify strategies for strengthening our culture of communication, engagement and assessment campus-wide.</a:t>
            </a:r>
          </a:p>
          <a:p>
            <a:endParaRPr lang="en-US" dirty="0"/>
          </a:p>
        </p:txBody>
      </p:sp>
    </p:spTree>
    <p:extLst>
      <p:ext uri="{BB962C8B-B14F-4D97-AF65-F5344CB8AC3E}">
        <p14:creationId xmlns:p14="http://schemas.microsoft.com/office/powerpoint/2010/main" val="387113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a:bodyPr>
          <a:lstStyle/>
          <a:p>
            <a:r>
              <a:rPr lang="en-US" sz="2000" dirty="0" smtClean="0"/>
              <a:t>Example of Use by a Department (IR), Part of Our Blueprint (department plan)</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1173222"/>
              </p:ext>
            </p:extLst>
          </p:nvPr>
        </p:nvGraphicFramePr>
        <p:xfrm>
          <a:off x="381000" y="838200"/>
          <a:ext cx="8229601" cy="5389751"/>
        </p:xfrm>
        <a:graphic>
          <a:graphicData uri="http://schemas.openxmlformats.org/drawingml/2006/table">
            <a:tbl>
              <a:tblPr firstRow="1" bandRow="1">
                <a:tableStyleId>{5C22544A-7EE6-4342-B048-85BDC9FD1C3A}</a:tableStyleId>
              </a:tblPr>
              <a:tblGrid>
                <a:gridCol w="5408023"/>
                <a:gridCol w="1410789"/>
                <a:gridCol w="1410789"/>
              </a:tblGrid>
              <a:tr h="767208">
                <a:tc>
                  <a:txBody>
                    <a:bodyPr/>
                    <a:lstStyle/>
                    <a:p>
                      <a:r>
                        <a:rPr lang="en-US" sz="1600" dirty="0" smtClean="0"/>
                        <a:t>CCEA</a:t>
                      </a:r>
                      <a:r>
                        <a:rPr lang="en-US" sz="1600" baseline="0" dirty="0" smtClean="0"/>
                        <a:t> Item</a:t>
                      </a:r>
                      <a:endParaRPr lang="en-US" sz="1600" dirty="0"/>
                    </a:p>
                  </a:txBody>
                  <a:tcPr/>
                </a:tc>
                <a:tc>
                  <a:txBody>
                    <a:bodyPr/>
                    <a:lstStyle/>
                    <a:p>
                      <a:pPr algn="ctr"/>
                      <a:r>
                        <a:rPr lang="en-US" sz="1600" dirty="0" smtClean="0"/>
                        <a:t>All types </a:t>
                      </a:r>
                      <a:r>
                        <a:rPr lang="en-US" sz="1600" baseline="0" dirty="0" smtClean="0"/>
                        <a:t>agreement</a:t>
                      </a:r>
                      <a:endParaRPr lang="en-US" sz="1600" dirty="0"/>
                    </a:p>
                  </a:txBody>
                  <a:tcPr/>
                </a:tc>
                <a:tc>
                  <a:txBody>
                    <a:bodyPr/>
                    <a:lstStyle/>
                    <a:p>
                      <a:pPr algn="ctr"/>
                      <a:r>
                        <a:rPr lang="en-US" sz="1600" dirty="0" smtClean="0"/>
                        <a:t>Mostly or Completely agree</a:t>
                      </a:r>
                      <a:endParaRPr lang="en-US" sz="1600" dirty="0"/>
                    </a:p>
                  </a:txBody>
                  <a:tcPr/>
                </a:tc>
              </a:tr>
              <a:tr h="767208">
                <a:tc>
                  <a:txBody>
                    <a:bodyPr/>
                    <a:lstStyle/>
                    <a:p>
                      <a:r>
                        <a:rPr lang="en-US" sz="1400" dirty="0" smtClean="0"/>
                        <a:t>1. CCC has</a:t>
                      </a:r>
                      <a:r>
                        <a:rPr lang="en-US" sz="1400" baseline="0" dirty="0" smtClean="0"/>
                        <a:t> effective processes in place to hear students’ interests, needs, and feedback on their experience at this college.</a:t>
                      </a:r>
                      <a:endParaRPr lang="en-US" sz="1400" dirty="0"/>
                    </a:p>
                  </a:txBody>
                  <a:tcPr/>
                </a:tc>
                <a:tc>
                  <a:txBody>
                    <a:bodyPr/>
                    <a:lstStyle/>
                    <a:p>
                      <a:pPr algn="ctr"/>
                      <a:r>
                        <a:rPr lang="en-US" sz="1400" dirty="0" smtClean="0"/>
                        <a:t>71%</a:t>
                      </a:r>
                      <a:endParaRPr lang="en-US" sz="1400" dirty="0"/>
                    </a:p>
                  </a:txBody>
                  <a:tcPr/>
                </a:tc>
                <a:tc>
                  <a:txBody>
                    <a:bodyPr/>
                    <a:lstStyle/>
                    <a:p>
                      <a:pPr algn="ctr"/>
                      <a:r>
                        <a:rPr lang="en-US" sz="1400" dirty="0" smtClean="0"/>
                        <a:t>52%</a:t>
                      </a:r>
                      <a:endParaRPr lang="en-US" sz="1400" dirty="0"/>
                    </a:p>
                  </a:txBody>
                  <a:tcPr/>
                </a:tc>
              </a:tr>
              <a:tr h="539887">
                <a:tc>
                  <a:txBody>
                    <a:bodyPr/>
                    <a:lstStyle/>
                    <a:p>
                      <a:r>
                        <a:rPr lang="en-US" sz="1400" dirty="0" smtClean="0"/>
                        <a:t>2. Student suggestions are used to improve</a:t>
                      </a:r>
                      <a:r>
                        <a:rPr lang="en-US" sz="1400" baseline="0" dirty="0" smtClean="0"/>
                        <a:t> programs and services.</a:t>
                      </a:r>
                      <a:endParaRPr lang="en-US" sz="1400" dirty="0"/>
                    </a:p>
                  </a:txBody>
                  <a:tcPr/>
                </a:tc>
                <a:tc>
                  <a:txBody>
                    <a:bodyPr/>
                    <a:lstStyle/>
                    <a:p>
                      <a:pPr algn="ctr"/>
                      <a:r>
                        <a:rPr lang="en-US" sz="1400" dirty="0" smtClean="0"/>
                        <a:t>66%</a:t>
                      </a:r>
                      <a:endParaRPr lang="en-US" sz="1400" dirty="0"/>
                    </a:p>
                  </a:txBody>
                  <a:tcPr/>
                </a:tc>
                <a:tc>
                  <a:txBody>
                    <a:bodyPr/>
                    <a:lstStyle/>
                    <a:p>
                      <a:pPr algn="ctr"/>
                      <a:r>
                        <a:rPr lang="en-US" sz="1400" dirty="0" smtClean="0"/>
                        <a:t>38%</a:t>
                      </a:r>
                      <a:endParaRPr lang="en-US" sz="1400" dirty="0"/>
                    </a:p>
                  </a:txBody>
                  <a:tcPr/>
                </a:tc>
              </a:tr>
              <a:tr h="539887">
                <a:tc>
                  <a:txBody>
                    <a:bodyPr/>
                    <a:lstStyle/>
                    <a:p>
                      <a:r>
                        <a:rPr lang="en-US" sz="1400" dirty="0" smtClean="0"/>
                        <a:t>3. Employee suggestions are used to improve programs and</a:t>
                      </a:r>
                      <a:r>
                        <a:rPr lang="en-US" sz="1400" baseline="0" dirty="0" smtClean="0"/>
                        <a:t> services.</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32%</a:t>
                      </a:r>
                      <a:endParaRPr lang="en-US" sz="1400" dirty="0"/>
                    </a:p>
                  </a:txBody>
                  <a:tcPr/>
                </a:tc>
              </a:tr>
              <a:tr h="9945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4. CCC has</a:t>
                      </a:r>
                      <a:r>
                        <a:rPr lang="en-US" sz="1400" baseline="0" dirty="0" smtClean="0"/>
                        <a:t> effective processes in place to hear community interest, needs, and feedback on the success of the college in meeting community needs.</a:t>
                      </a:r>
                      <a:endParaRPr lang="en-US" sz="1400" dirty="0" smtClean="0"/>
                    </a:p>
                    <a:p>
                      <a:endParaRPr lang="en-US" sz="1400" dirty="0"/>
                    </a:p>
                  </a:txBody>
                  <a:tcPr/>
                </a:tc>
                <a:tc>
                  <a:txBody>
                    <a:bodyPr/>
                    <a:lstStyle/>
                    <a:p>
                      <a:pPr algn="ctr"/>
                      <a:r>
                        <a:rPr lang="en-US" sz="1400" dirty="0" smtClean="0"/>
                        <a:t>77%</a:t>
                      </a:r>
                      <a:endParaRPr lang="en-US" sz="1400" dirty="0"/>
                    </a:p>
                  </a:txBody>
                  <a:tcPr/>
                </a:tc>
                <a:tc>
                  <a:txBody>
                    <a:bodyPr/>
                    <a:lstStyle/>
                    <a:p>
                      <a:pPr algn="ctr"/>
                      <a:r>
                        <a:rPr lang="en-US" sz="1400" dirty="0" smtClean="0"/>
                        <a:t>52%</a:t>
                      </a:r>
                      <a:endParaRPr lang="en-US" sz="1400" dirty="0"/>
                    </a:p>
                  </a:txBody>
                  <a:tcPr/>
                </a:tc>
              </a:tr>
              <a:tr h="539887">
                <a:tc>
                  <a:txBody>
                    <a:bodyPr/>
                    <a:lstStyle/>
                    <a:p>
                      <a:r>
                        <a:rPr lang="en-US" sz="1400" dirty="0" smtClean="0"/>
                        <a:t>5. Community</a:t>
                      </a:r>
                      <a:r>
                        <a:rPr lang="en-US" sz="1400" baseline="0" dirty="0" smtClean="0"/>
                        <a:t> suggestions are used to improve  programs and services at CCC.</a:t>
                      </a:r>
                      <a:endParaRPr lang="en-US" sz="1400" dirty="0"/>
                    </a:p>
                  </a:txBody>
                  <a:tcPr/>
                </a:tc>
                <a:tc>
                  <a:txBody>
                    <a:bodyPr/>
                    <a:lstStyle/>
                    <a:p>
                      <a:pPr algn="ctr"/>
                      <a:r>
                        <a:rPr lang="en-US" sz="1400" dirty="0" smtClean="0"/>
                        <a:t>73%</a:t>
                      </a:r>
                      <a:endParaRPr lang="en-US" sz="1400" dirty="0"/>
                    </a:p>
                  </a:txBody>
                  <a:tcPr/>
                </a:tc>
                <a:tc>
                  <a:txBody>
                    <a:bodyPr/>
                    <a:lstStyle/>
                    <a:p>
                      <a:pPr algn="ctr"/>
                      <a:r>
                        <a:rPr lang="en-US" sz="1400" dirty="0" smtClean="0"/>
                        <a:t>45%</a:t>
                      </a:r>
                      <a:endParaRPr lang="en-US" sz="1400" dirty="0"/>
                    </a:p>
                  </a:txBody>
                  <a:tcPr/>
                </a:tc>
              </a:tr>
              <a:tr h="539887">
                <a:tc>
                  <a:txBody>
                    <a:bodyPr/>
                    <a:lstStyle/>
                    <a:p>
                      <a:r>
                        <a:rPr lang="en-US" sz="1400" dirty="0" smtClean="0"/>
                        <a:t>6. Employee suggestions are sought</a:t>
                      </a:r>
                      <a:r>
                        <a:rPr lang="en-US" sz="1400" baseline="0" dirty="0" smtClean="0"/>
                        <a:t> out and used to strengthen CCC’s relationship with our communities.</a:t>
                      </a:r>
                      <a:endParaRPr lang="en-US" sz="1400" dirty="0"/>
                    </a:p>
                  </a:txBody>
                  <a:tcPr/>
                </a:tc>
                <a:tc>
                  <a:txBody>
                    <a:bodyPr/>
                    <a:lstStyle/>
                    <a:p>
                      <a:pPr algn="ctr"/>
                      <a:r>
                        <a:rPr lang="en-US" sz="1400" dirty="0" smtClean="0"/>
                        <a:t>60%</a:t>
                      </a:r>
                      <a:endParaRPr lang="en-US" sz="1400" dirty="0"/>
                    </a:p>
                  </a:txBody>
                  <a:tcPr/>
                </a:tc>
                <a:tc>
                  <a:txBody>
                    <a:bodyPr/>
                    <a:lstStyle/>
                    <a:p>
                      <a:pPr algn="ctr"/>
                      <a:r>
                        <a:rPr lang="en-US" sz="1400" dirty="0" smtClean="0"/>
                        <a:t>31%</a:t>
                      </a:r>
                      <a:endParaRPr lang="en-US" sz="1400" dirty="0"/>
                    </a:p>
                  </a:txBody>
                  <a:tcPr/>
                </a:tc>
              </a:tr>
              <a:tr h="645506">
                <a:tc>
                  <a:txBody>
                    <a:bodyPr/>
                    <a:lstStyle/>
                    <a:p>
                      <a:r>
                        <a:rPr lang="en-US" sz="1400" dirty="0" smtClean="0"/>
                        <a:t>7. Quality information is consistently</a:t>
                      </a:r>
                      <a:r>
                        <a:rPr lang="en-US" sz="1400" baseline="0" dirty="0" smtClean="0"/>
                        <a:t> used in a timely manner to improve our college processes.</a:t>
                      </a:r>
                      <a:endParaRPr lang="en-US" sz="1400" dirty="0"/>
                    </a:p>
                  </a:txBody>
                  <a:tcPr/>
                </a:tc>
                <a:tc>
                  <a:txBody>
                    <a:bodyPr/>
                    <a:lstStyle/>
                    <a:p>
                      <a:pPr algn="ctr"/>
                      <a:r>
                        <a:rPr lang="en-US" sz="1400" dirty="0" smtClean="0"/>
                        <a:t>52%</a:t>
                      </a:r>
                      <a:endParaRPr lang="en-US" sz="1400" dirty="0"/>
                    </a:p>
                  </a:txBody>
                  <a:tcPr/>
                </a:tc>
                <a:tc>
                  <a:txBody>
                    <a:bodyPr/>
                    <a:lstStyle/>
                    <a:p>
                      <a:pPr algn="ctr"/>
                      <a:r>
                        <a:rPr lang="en-US" sz="1400" dirty="0" smtClean="0"/>
                        <a:t>28%</a:t>
                      </a:r>
                      <a:endParaRPr lang="en-US" sz="1400" dirty="0"/>
                    </a:p>
                  </a:txBody>
                  <a:tcPr/>
                </a:tc>
              </a:tr>
            </a:tbl>
          </a:graphicData>
        </a:graphic>
      </p:graphicFrame>
    </p:spTree>
    <p:extLst>
      <p:ext uri="{BB962C8B-B14F-4D97-AF65-F5344CB8AC3E}">
        <p14:creationId xmlns:p14="http://schemas.microsoft.com/office/powerpoint/2010/main" val="3214243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659</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Culture, Communications and Engagement Survey</vt:lpstr>
      <vt:lpstr>Overall Process</vt:lpstr>
      <vt:lpstr>Highlights </vt:lpstr>
      <vt:lpstr>Highlights of Findings</vt:lpstr>
      <vt:lpstr>Next Steps</vt:lpstr>
      <vt:lpstr>Next Steps You Personally Can Take (aka – the famous “keep this in, take this out” comments)</vt:lpstr>
      <vt:lpstr>Example of Use by a Department (IR), Part of Our Blueprint (department plan)</vt:lpstr>
    </vt:vector>
  </TitlesOfParts>
  <Company>Clackamas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Communications and Engagement Survey</dc:title>
  <dc:creator>staff</dc:creator>
  <cp:lastModifiedBy>staff</cp:lastModifiedBy>
  <cp:revision>13</cp:revision>
  <dcterms:created xsi:type="dcterms:W3CDTF">2014-06-06T15:27:19Z</dcterms:created>
  <dcterms:modified xsi:type="dcterms:W3CDTF">2014-06-06T17:25:32Z</dcterms:modified>
</cp:coreProperties>
</file>